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71" r:id="rId3"/>
    <p:sldId id="263" r:id="rId4"/>
    <p:sldId id="260" r:id="rId5"/>
    <p:sldId id="267" r:id="rId6"/>
    <p:sldId id="269" r:id="rId7"/>
    <p:sldId id="268" r:id="rId8"/>
    <p:sldId id="259" r:id="rId9"/>
    <p:sldId id="261" r:id="rId10"/>
    <p:sldId id="258" r:id="rId11"/>
    <p:sldId id="262" r:id="rId12"/>
    <p:sldId id="264" r:id="rId13"/>
    <p:sldId id="265" r:id="rId14"/>
    <p:sldId id="266" r:id="rId15"/>
    <p:sldId id="270" r:id="rId16"/>
    <p:sldId id="272" r:id="rId17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FF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86" autoAdjust="0"/>
  </p:normalViewPr>
  <p:slideViewPr>
    <p:cSldViewPr snapToGrid="0">
      <p:cViewPr varScale="1">
        <p:scale>
          <a:sx n="83" d="100"/>
          <a:sy n="83" d="100"/>
        </p:scale>
        <p:origin x="-121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M\Documents\Austin%20Public%20Safety%20Commission\Austin%20Burglary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M\Documents\Austin%20Public%20Safety%20Commission\Austin%20Burglary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Comparative Burglary </a:t>
            </a:r>
            <a:r>
              <a:rPr lang="en-US" dirty="0"/>
              <a:t>Rates</a:t>
            </a:r>
          </a:p>
        </c:rich>
      </c:tx>
      <c:layout>
        <c:manualLayout>
          <c:xMode val="edge"/>
          <c:yMode val="edge"/>
          <c:x val="0.31313613478607794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Graphs!$B$39:$E$39</c:f>
              <c:strCache>
                <c:ptCount val="4"/>
                <c:pt idx="0">
                  <c:v>US</c:v>
                </c:pt>
                <c:pt idx="1">
                  <c:v>Cities 500,000 to 999,999</c:v>
                </c:pt>
                <c:pt idx="2">
                  <c:v>Texas</c:v>
                </c:pt>
                <c:pt idx="3">
                  <c:v>Austin</c:v>
                </c:pt>
              </c:strCache>
            </c:strRef>
          </c:cat>
          <c:val>
            <c:numRef>
              <c:f>Graphs!$B$40:$E$40</c:f>
              <c:numCache>
                <c:formatCode>#,##0</c:formatCode>
                <c:ptCount val="4"/>
                <c:pt idx="0">
                  <c:v>716.3</c:v>
                </c:pt>
                <c:pt idx="1">
                  <c:v>1166.3564254556043</c:v>
                </c:pt>
                <c:pt idx="2">
                  <c:v>969.4</c:v>
                </c:pt>
                <c:pt idx="3">
                  <c:v>1138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415168"/>
        <c:axId val="82404096"/>
      </c:barChart>
      <c:catAx>
        <c:axId val="814151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2404096"/>
        <c:crosses val="autoZero"/>
        <c:auto val="1"/>
        <c:lblAlgn val="ctr"/>
        <c:lblOffset val="100"/>
        <c:noMultiLvlLbl val="0"/>
      </c:catAx>
      <c:valAx>
        <c:axId val="82404096"/>
        <c:scaling>
          <c:orientation val="minMax"/>
          <c:max val="12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1415168"/>
        <c:crosses val="autoZero"/>
        <c:crossBetween val="between"/>
        <c:majorUnit val="2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Austin Burglary </a:t>
            </a:r>
            <a:r>
              <a:rPr lang="en-US" dirty="0" smtClean="0"/>
              <a:t>Rates*</a:t>
            </a:r>
            <a:endParaRPr lang="en-US" dirty="0"/>
          </a:p>
        </c:rich>
      </c:tx>
      <c:layout>
        <c:manualLayout>
          <c:xMode val="edge"/>
          <c:yMode val="edge"/>
          <c:x val="0.34986028626465476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Graphs!$A$2</c:f>
              <c:strCache>
                <c:ptCount val="1"/>
                <c:pt idx="0">
                  <c:v>All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ymbol val="none"/>
          </c:marker>
          <c:cat>
            <c:numRef>
              <c:f>Graphs!$B$1:$K$1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Graphs!$B$5:$K$5</c:f>
              <c:numCache>
                <c:formatCode>#,##0</c:formatCode>
                <c:ptCount val="10"/>
                <c:pt idx="0">
                  <c:v>899.82847173053869</c:v>
                </c:pt>
                <c:pt idx="1">
                  <c:v>967.88798174729175</c:v>
                </c:pt>
                <c:pt idx="2">
                  <c:v>881.91033911552324</c:v>
                </c:pt>
                <c:pt idx="3">
                  <c:v>980.47980490064026</c:v>
                </c:pt>
                <c:pt idx="4">
                  <c:v>969.12328149650659</c:v>
                </c:pt>
                <c:pt idx="5">
                  <c:v>1032.0063374885826</c:v>
                </c:pt>
                <c:pt idx="6">
                  <c:v>1050.6992686806243</c:v>
                </c:pt>
                <c:pt idx="7">
                  <c:v>1130.6930499695179</c:v>
                </c:pt>
                <c:pt idx="8">
                  <c:v>1120.0541447975211</c:v>
                </c:pt>
                <c:pt idx="9">
                  <c:v>1135.4149056530164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Graphs!$A$3</c:f>
              <c:strCache>
                <c:ptCount val="1"/>
                <c:pt idx="0">
                  <c:v>Residential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Graphs!$B$1:$K$1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Graphs!$B$3:$K$3</c:f>
              <c:numCache>
                <c:formatCode>#,##0</c:formatCode>
                <c:ptCount val="10"/>
                <c:pt idx="0">
                  <c:v>633</c:v>
                </c:pt>
                <c:pt idx="1">
                  <c:v>634</c:v>
                </c:pt>
                <c:pt idx="2">
                  <c:v>613</c:v>
                </c:pt>
                <c:pt idx="3">
                  <c:v>693</c:v>
                </c:pt>
                <c:pt idx="4">
                  <c:v>701</c:v>
                </c:pt>
                <c:pt idx="5">
                  <c:v>715</c:v>
                </c:pt>
                <c:pt idx="6">
                  <c:v>751</c:v>
                </c:pt>
                <c:pt idx="7">
                  <c:v>790</c:v>
                </c:pt>
                <c:pt idx="8">
                  <c:v>751</c:v>
                </c:pt>
                <c:pt idx="9">
                  <c:v>839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Graphs!$A$4</c:f>
              <c:strCache>
                <c:ptCount val="1"/>
                <c:pt idx="0">
                  <c:v>Nonresidential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Graphs!$B$1:$K$1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Graphs!$B$4:$K$4</c:f>
              <c:numCache>
                <c:formatCode>#,##0</c:formatCode>
                <c:ptCount val="10"/>
                <c:pt idx="0">
                  <c:v>267</c:v>
                </c:pt>
                <c:pt idx="1">
                  <c:v>334</c:v>
                </c:pt>
                <c:pt idx="2">
                  <c:v>269</c:v>
                </c:pt>
                <c:pt idx="3">
                  <c:v>287</c:v>
                </c:pt>
                <c:pt idx="4">
                  <c:v>268</c:v>
                </c:pt>
                <c:pt idx="5">
                  <c:v>317</c:v>
                </c:pt>
                <c:pt idx="6">
                  <c:v>300</c:v>
                </c:pt>
                <c:pt idx="7">
                  <c:v>340</c:v>
                </c:pt>
                <c:pt idx="8">
                  <c:v>369</c:v>
                </c:pt>
                <c:pt idx="9">
                  <c:v>296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006592"/>
        <c:axId val="39008896"/>
      </c:lineChart>
      <c:catAx>
        <c:axId val="3900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9008896"/>
        <c:crosses val="autoZero"/>
        <c:auto val="1"/>
        <c:lblAlgn val="ctr"/>
        <c:lblOffset val="100"/>
        <c:tickLblSkip val="2"/>
        <c:noMultiLvlLbl val="0"/>
      </c:catAx>
      <c:valAx>
        <c:axId val="3900889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9006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645873030563695"/>
          <c:y val="0.43838250489048586"/>
          <c:w val="0.21354126702377307"/>
          <c:h val="0.19944393327199264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Comparative Burglary </a:t>
            </a:r>
            <a:r>
              <a:rPr lang="en-US" dirty="0"/>
              <a:t>Rates by</a:t>
            </a:r>
            <a:r>
              <a:rPr lang="en-US" baseline="0" dirty="0"/>
              <a:t> Year</a:t>
            </a:r>
            <a:endParaRPr lang="en-US" dirty="0"/>
          </a:p>
        </c:rich>
      </c:tx>
      <c:layout>
        <c:manualLayout>
          <c:xMode val="edge"/>
          <c:yMode val="edge"/>
          <c:x val="0.25781568379351066"/>
          <c:y val="4.755112635326480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018437119220627E-2"/>
          <c:y val="0.10304885112345814"/>
          <c:w val="0.65434063857029923"/>
          <c:h val="0.81658603869510427"/>
        </c:manualLayout>
      </c:layout>
      <c:lineChart>
        <c:grouping val="standard"/>
        <c:varyColors val="0"/>
        <c:ser>
          <c:idx val="0"/>
          <c:order val="0"/>
          <c:tx>
            <c:strRef>
              <c:f>Graphs!$C$78</c:f>
              <c:strCache>
                <c:ptCount val="1"/>
                <c:pt idx="0">
                  <c:v>US</c:v>
                </c:pt>
              </c:strCache>
            </c:strRef>
          </c:tx>
          <c:spPr>
            <a:ln>
              <a:solidFill>
                <a:srgbClr val="0099FF"/>
              </a:solidFill>
            </a:ln>
          </c:spPr>
          <c:marker>
            <c:symbol val="none"/>
          </c:marker>
          <c:cat>
            <c:numRef>
              <c:f>Graphs!$B$79:$B$88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Graphs!$C$79:$C$88</c:f>
              <c:numCache>
                <c:formatCode>#,##0</c:formatCode>
                <c:ptCount val="10"/>
                <c:pt idx="0">
                  <c:v>728.8</c:v>
                </c:pt>
                <c:pt idx="1">
                  <c:v>741.8</c:v>
                </c:pt>
                <c:pt idx="2">
                  <c:v>747</c:v>
                </c:pt>
                <c:pt idx="3">
                  <c:v>741</c:v>
                </c:pt>
                <c:pt idx="4">
                  <c:v>730.3</c:v>
                </c:pt>
                <c:pt idx="5">
                  <c:v>726.9</c:v>
                </c:pt>
                <c:pt idx="6">
                  <c:v>735.2</c:v>
                </c:pt>
                <c:pt idx="7">
                  <c:v>726</c:v>
                </c:pt>
                <c:pt idx="8">
                  <c:v>732.1</c:v>
                </c:pt>
                <c:pt idx="9">
                  <c:v>716.3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Graphs!$D$78</c:f>
              <c:strCache>
                <c:ptCount val="1"/>
                <c:pt idx="0">
                  <c:v>Cities 500,000 to 999,999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ymbol val="none"/>
          </c:marker>
          <c:cat>
            <c:numRef>
              <c:f>Graphs!$B$79:$B$88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Graphs!$D$79:$D$88</c:f>
              <c:numCache>
                <c:formatCode>#,##0</c:formatCode>
                <c:ptCount val="10"/>
                <c:pt idx="1">
                  <c:v>1212.1960405644732</c:v>
                </c:pt>
                <c:pt idx="2">
                  <c:v>1214.186980641259</c:v>
                </c:pt>
                <c:pt idx="3">
                  <c:v>1172.6679061750808</c:v>
                </c:pt>
                <c:pt idx="4">
                  <c:v>1180.7786446382133</c:v>
                </c:pt>
                <c:pt idx="5">
                  <c:v>1184.3161857045454</c:v>
                </c:pt>
                <c:pt idx="6">
                  <c:v>1230.6176100339305</c:v>
                </c:pt>
                <c:pt idx="7">
                  <c:v>1178.7081504056155</c:v>
                </c:pt>
                <c:pt idx="8">
                  <c:v>1197.4893382672267</c:v>
                </c:pt>
                <c:pt idx="9">
                  <c:v>1166.3564254556043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Graphs!$E$78</c:f>
              <c:strCache>
                <c:ptCount val="1"/>
                <c:pt idx="0">
                  <c:v>Texas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Graphs!$B$79:$B$88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Graphs!$E$79:$E$88</c:f>
              <c:numCache>
                <c:formatCode>#,##0</c:formatCode>
                <c:ptCount val="10"/>
                <c:pt idx="2">
                  <c:v>976.1</c:v>
                </c:pt>
                <c:pt idx="3">
                  <c:v>993.7</c:v>
                </c:pt>
                <c:pt idx="4">
                  <c:v>978.7</c:v>
                </c:pt>
                <c:pt idx="5">
                  <c:v>961.6</c:v>
                </c:pt>
                <c:pt idx="6">
                  <c:v>917.3</c:v>
                </c:pt>
                <c:pt idx="7">
                  <c:v>955.1</c:v>
                </c:pt>
                <c:pt idx="8">
                  <c:v>946</c:v>
                </c:pt>
                <c:pt idx="9">
                  <c:v>969.4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Graphs!$F$78</c:f>
              <c:strCache>
                <c:ptCount val="1"/>
                <c:pt idx="0">
                  <c:v>Austin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Graphs!$B$79:$B$88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Graphs!$F$79:$F$88</c:f>
              <c:numCache>
                <c:formatCode>#,##0</c:formatCode>
                <c:ptCount val="10"/>
                <c:pt idx="0">
                  <c:v>899.82847173053869</c:v>
                </c:pt>
                <c:pt idx="1">
                  <c:v>967.88798174729175</c:v>
                </c:pt>
                <c:pt idx="2">
                  <c:v>881.91033911552324</c:v>
                </c:pt>
                <c:pt idx="3">
                  <c:v>980.47980490064026</c:v>
                </c:pt>
                <c:pt idx="4">
                  <c:v>969.12328149650659</c:v>
                </c:pt>
                <c:pt idx="5">
                  <c:v>1032.0063374885826</c:v>
                </c:pt>
                <c:pt idx="6">
                  <c:v>1050.6992686806243</c:v>
                </c:pt>
                <c:pt idx="7">
                  <c:v>1130.6930499695179</c:v>
                </c:pt>
                <c:pt idx="8">
                  <c:v>1120.0541447975211</c:v>
                </c:pt>
                <c:pt idx="9">
                  <c:v>1135.4149056530164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482112"/>
        <c:axId val="44019712"/>
      </c:lineChart>
      <c:catAx>
        <c:axId val="39482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4019712"/>
        <c:crosses val="autoZero"/>
        <c:auto val="1"/>
        <c:lblAlgn val="ctr"/>
        <c:lblOffset val="100"/>
        <c:tickLblSkip val="2"/>
        <c:noMultiLvlLbl val="0"/>
      </c:catAx>
      <c:valAx>
        <c:axId val="4401971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9482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88071139442172"/>
          <c:y val="0.58231427587778162"/>
          <c:w val="0.2166484944586945"/>
          <c:h val="0.37153922808796364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Austin Burglary </a:t>
            </a:r>
            <a:r>
              <a:rPr lang="en-US" dirty="0" smtClean="0"/>
              <a:t>Losses*</a:t>
            </a:r>
            <a:endParaRPr lang="en-US" dirty="0"/>
          </a:p>
        </c:rich>
      </c:tx>
      <c:layout>
        <c:manualLayout>
          <c:xMode val="edge"/>
          <c:yMode val="edge"/>
          <c:x val="0.34150381586917022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Graphs!$A$8</c:f>
              <c:strCache>
                <c:ptCount val="1"/>
                <c:pt idx="0">
                  <c:v>All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Graphs!$B$7:$K$7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Graphs!$B$8:$K$8</c:f>
              <c:numCache>
                <c:formatCode>"$"#,##0</c:formatCode>
                <c:ptCount val="10"/>
                <c:pt idx="0">
                  <c:v>1084</c:v>
                </c:pt>
                <c:pt idx="1">
                  <c:v>1065</c:v>
                </c:pt>
                <c:pt idx="2">
                  <c:v>1120</c:v>
                </c:pt>
                <c:pt idx="3">
                  <c:v>1187</c:v>
                </c:pt>
                <c:pt idx="4">
                  <c:v>1185</c:v>
                </c:pt>
                <c:pt idx="5">
                  <c:v>1576</c:v>
                </c:pt>
                <c:pt idx="6">
                  <c:v>1491</c:v>
                </c:pt>
                <c:pt idx="7">
                  <c:v>1546</c:v>
                </c:pt>
                <c:pt idx="8">
                  <c:v>1559</c:v>
                </c:pt>
                <c:pt idx="9">
                  <c:v>1607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Graphs!$A$9</c:f>
              <c:strCache>
                <c:ptCount val="1"/>
                <c:pt idx="0">
                  <c:v>Residential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Graphs!$B$7:$K$7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Graphs!$B$9:$K$9</c:f>
              <c:numCache>
                <c:formatCode>"$"#,##0</c:formatCode>
                <c:ptCount val="10"/>
                <c:pt idx="0">
                  <c:v>841</c:v>
                </c:pt>
                <c:pt idx="1">
                  <c:v>910</c:v>
                </c:pt>
                <c:pt idx="2">
                  <c:v>993</c:v>
                </c:pt>
                <c:pt idx="3">
                  <c:v>890</c:v>
                </c:pt>
                <c:pt idx="4">
                  <c:v>1053</c:v>
                </c:pt>
                <c:pt idx="5">
                  <c:v>1376</c:v>
                </c:pt>
                <c:pt idx="6">
                  <c:v>1189</c:v>
                </c:pt>
                <c:pt idx="7">
                  <c:v>1486</c:v>
                </c:pt>
                <c:pt idx="8">
                  <c:v>1379</c:v>
                </c:pt>
                <c:pt idx="9">
                  <c:v>1565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Graphs!$A$10</c:f>
              <c:strCache>
                <c:ptCount val="1"/>
                <c:pt idx="0">
                  <c:v>Nonresidential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ymbol val="none"/>
          </c:marker>
          <c:cat>
            <c:numRef>
              <c:f>Graphs!$B$7:$K$7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Graphs!$B$10:$K$10</c:f>
              <c:numCache>
                <c:formatCode>"$"#,##0</c:formatCode>
                <c:ptCount val="10"/>
                <c:pt idx="0">
                  <c:v>1624</c:v>
                </c:pt>
                <c:pt idx="1">
                  <c:v>1347</c:v>
                </c:pt>
                <c:pt idx="2">
                  <c:v>1403</c:v>
                </c:pt>
                <c:pt idx="3">
                  <c:v>1924</c:v>
                </c:pt>
                <c:pt idx="4">
                  <c:v>1568</c:v>
                </c:pt>
                <c:pt idx="5">
                  <c:v>2086</c:v>
                </c:pt>
                <c:pt idx="6">
                  <c:v>2334</c:v>
                </c:pt>
                <c:pt idx="7">
                  <c:v>1709</c:v>
                </c:pt>
                <c:pt idx="8">
                  <c:v>1988</c:v>
                </c:pt>
                <c:pt idx="9">
                  <c:v>1749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Graphs!$A$11</c:f>
              <c:strCache>
                <c:ptCount val="1"/>
                <c:pt idx="0">
                  <c:v>Inflation (US)</c:v>
                </c:pt>
              </c:strCache>
            </c:strRef>
          </c:tx>
          <c:spPr>
            <a:ln>
              <a:solidFill>
                <a:srgbClr val="0099FF"/>
              </a:solidFill>
            </a:ln>
          </c:spPr>
          <c:marker>
            <c:symbol val="none"/>
          </c:marker>
          <c:cat>
            <c:numRef>
              <c:f>Graphs!$B$7:$K$7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Graphs!$B$11:$K$11</c:f>
              <c:numCache>
                <c:formatCode>"$"#,##0</c:formatCode>
                <c:ptCount val="10"/>
                <c:pt idx="0">
                  <c:v>1000</c:v>
                </c:pt>
                <c:pt idx="1">
                  <c:v>1016</c:v>
                </c:pt>
                <c:pt idx="2">
                  <c:v>1040</c:v>
                </c:pt>
                <c:pt idx="3">
                  <c:v>1060</c:v>
                </c:pt>
                <c:pt idx="4">
                  <c:v>1095</c:v>
                </c:pt>
                <c:pt idx="5">
                  <c:v>1132</c:v>
                </c:pt>
                <c:pt idx="6">
                  <c:v>1161</c:v>
                </c:pt>
                <c:pt idx="7">
                  <c:v>1193</c:v>
                </c:pt>
                <c:pt idx="8">
                  <c:v>1239</c:v>
                </c:pt>
                <c:pt idx="9">
                  <c:v>1234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442880"/>
        <c:axId val="36444416"/>
      </c:lineChart>
      <c:catAx>
        <c:axId val="3644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6444416"/>
        <c:crosses val="autoZero"/>
        <c:auto val="1"/>
        <c:lblAlgn val="ctr"/>
        <c:lblOffset val="100"/>
        <c:tickLblSkip val="2"/>
        <c:noMultiLvlLbl val="0"/>
      </c:catAx>
      <c:valAx>
        <c:axId val="36444416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6442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22168394669767"/>
          <c:y val="0.63617269660071785"/>
          <c:w val="0.21732405332354413"/>
          <c:h val="0.26353135753201473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Austin Burglary</a:t>
            </a:r>
            <a:r>
              <a:rPr lang="en-US" baseline="0" dirty="0"/>
              <a:t> Total Losses</a:t>
            </a:r>
            <a:endParaRPr lang="en-US" dirty="0"/>
          </a:p>
        </c:rich>
      </c:tx>
      <c:layout>
        <c:manualLayout>
          <c:xMode val="edge"/>
          <c:yMode val="edge"/>
          <c:x val="0.31329347649165906"/>
          <c:y val="2.4434344915212824E-3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Graphs!$B$16:$K$16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Graphs!$B$17:$K$17</c:f>
              <c:numCache>
                <c:formatCode>"$"#,##0_);[Red]\("$"#,##0\)</c:formatCode>
                <c:ptCount val="10"/>
                <c:pt idx="0">
                  <c:v>6950608</c:v>
                </c:pt>
                <c:pt idx="1">
                  <c:v>7922535</c:v>
                </c:pt>
                <c:pt idx="2">
                  <c:v>7745920</c:v>
                </c:pt>
                <c:pt idx="3">
                  <c:v>8593880</c:v>
                </c:pt>
                <c:pt idx="4">
                  <c:v>8069850</c:v>
                </c:pt>
                <c:pt idx="5">
                  <c:v>11481160</c:v>
                </c:pt>
                <c:pt idx="6">
                  <c:v>11133297</c:v>
                </c:pt>
                <c:pt idx="7">
                  <c:v>12415926</c:v>
                </c:pt>
                <c:pt idx="8">
                  <c:v>13385574</c:v>
                </c:pt>
                <c:pt idx="9">
                  <c:v>14066071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638016"/>
        <c:axId val="45639552"/>
      </c:lineChart>
      <c:catAx>
        <c:axId val="4563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5639552"/>
        <c:crosses val="autoZero"/>
        <c:auto val="1"/>
        <c:lblAlgn val="ctr"/>
        <c:lblOffset val="100"/>
        <c:tickLblSkip val="2"/>
        <c:noMultiLvlLbl val="0"/>
      </c:catAx>
      <c:valAx>
        <c:axId val="45639552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45638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Austin</a:t>
            </a:r>
            <a:r>
              <a:rPr lang="en-US" baseline="0" dirty="0"/>
              <a:t> </a:t>
            </a:r>
            <a:r>
              <a:rPr lang="en-US" dirty="0"/>
              <a:t>Burglary Clearance Rate</a:t>
            </a:r>
          </a:p>
        </c:rich>
      </c:tx>
      <c:layout>
        <c:manualLayout>
          <c:xMode val="edge"/>
          <c:yMode val="edge"/>
          <c:x val="0.2905625"/>
          <c:y val="0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Graphs!$A$14</c:f>
              <c:strCache>
                <c:ptCount val="1"/>
                <c:pt idx="0">
                  <c:v>Clearance Rate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ymbol val="none"/>
          </c:marker>
          <c:cat>
            <c:numRef>
              <c:f>Graphs!$B$13:$K$13</c:f>
              <c:numCache>
                <c:formatCode>General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Graphs!$B$14:$K$14</c:f>
              <c:numCache>
                <c:formatCode>0%</c:formatCode>
                <c:ptCount val="10"/>
                <c:pt idx="0">
                  <c:v>0.09</c:v>
                </c:pt>
                <c:pt idx="1">
                  <c:v>0.06</c:v>
                </c:pt>
                <c:pt idx="2">
                  <c:v>0.08</c:v>
                </c:pt>
                <c:pt idx="3">
                  <c:v>0.08</c:v>
                </c:pt>
                <c:pt idx="4">
                  <c:v>0.09</c:v>
                </c:pt>
                <c:pt idx="5">
                  <c:v>7.0000000000000007E-2</c:v>
                </c:pt>
                <c:pt idx="6">
                  <c:v>7.0000000000000007E-2</c:v>
                </c:pt>
                <c:pt idx="7">
                  <c:v>7.0000000000000007E-2</c:v>
                </c:pt>
                <c:pt idx="8">
                  <c:v>7.0000000000000007E-2</c:v>
                </c:pt>
                <c:pt idx="9">
                  <c:v>0.05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05568"/>
        <c:axId val="46211456"/>
      </c:lineChart>
      <c:catAx>
        <c:axId val="46205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6211456"/>
        <c:crosses val="autoZero"/>
        <c:auto val="1"/>
        <c:lblAlgn val="ctr"/>
        <c:lblOffset val="100"/>
        <c:tickLblSkip val="2"/>
        <c:noMultiLvlLbl val="0"/>
      </c:catAx>
      <c:valAx>
        <c:axId val="462114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6205568"/>
        <c:crosses val="autoZero"/>
        <c:crossBetween val="between"/>
        <c:majorUnit val="2.0000000000000004E-2"/>
        <c:minorUnit val="1.0000000000000002E-2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C4598-D456-4605-BB90-19C25D28BBBA}" type="datetimeFigureOut">
              <a:rPr lang="en-US" smtClean="0"/>
              <a:t>3/07/11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3EC9E-2545-4E0E-BEF1-C52D928A2A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28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Losses only include direct property losses and damages.  The graph does not show indirect or CJS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costs.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Indirect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costs include me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dical expenses, lost work output, and intangibles (fear, suffering, lost quality of life, etc.), estimated at an additional 71% of direct costs.</a:t>
            </a:r>
          </a:p>
          <a:p>
            <a:r>
              <a:rPr lang="en-US" dirty="0" smtClean="0"/>
              <a:t>CJS costs include criminal justice</a:t>
            </a:r>
            <a:r>
              <a:rPr lang="en-US" baseline="0" dirty="0" smtClean="0"/>
              <a:t> system expenses (e.g., police, prosecution, court, probation, prison, parole, etc.).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3EC9E-2545-4E0E-BEF1-C52D928A2A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6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90AD-93B5-4970-8AE3-3A9C51535A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9C15F-A29A-40F1-9C82-0250BAC52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9A70-75E9-411A-9F64-7815E01523B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671AE-20F4-42FF-9EEB-AB566C0451E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FAD1-1094-4B3D-A40D-C3D4FA7AE4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3FF8E-108C-4F2C-AB77-3F5AEDD189E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52B03-FA0B-4880-9BFF-51FEDE7BAF1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6AD945-4802-4E58-995E-C5C8B7F41A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AE4A-A1E8-423B-8980-56E04CF999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23686F8-5B01-4CAB-908D-6640F95595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AB6AA-FAC2-4C10-981F-B79163550CA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C63D52F-2303-4523-8F0E-C65000F92D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Burglary in Austin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Austin Public Safety Commission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6172200"/>
            <a:ext cx="164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March 7, 2011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960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284809"/>
              </p:ext>
            </p:extLst>
          </p:nvPr>
        </p:nvGraphicFramePr>
        <p:xfrm>
          <a:off x="457200" y="838200"/>
          <a:ext cx="8128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843852" y="2354249"/>
            <a:ext cx="10246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FF00"/>
                </a:solidFill>
                <a:latin typeface="+mn-lt"/>
              </a:rPr>
              <a:t>-44%</a:t>
            </a:r>
            <a:endParaRPr lang="en-US" sz="2800" dirty="0">
              <a:solidFill>
                <a:srgbClr val="00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32900" y="3953916"/>
            <a:ext cx="32832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Austin 5%</a:t>
            </a:r>
          </a:p>
          <a:p>
            <a:r>
              <a:rPr lang="en-US" sz="3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US average 13%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02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1352" cy="1490154"/>
          </a:xfrm>
        </p:spPr>
        <p:txBody>
          <a:bodyPr>
            <a:noAutofit/>
          </a:bodyPr>
          <a:lstStyle/>
          <a:p>
            <a:r>
              <a:rPr lang="en-US" dirty="0"/>
              <a:t>Citizen Led Austin Safety </a:t>
            </a:r>
            <a:r>
              <a:rPr lang="en-US" dirty="0" smtClean="0"/>
              <a:t>Partnership Safety </a:t>
            </a:r>
            <a:r>
              <a:rPr lang="en-US" dirty="0"/>
              <a:t>Survey </a:t>
            </a:r>
            <a:r>
              <a:rPr lang="en-US" dirty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176589"/>
            <a:ext cx="7772400" cy="4242499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3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Perceptions of Neighborhood Safety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en-US" sz="3200" dirty="0"/>
              <a:t>Burglary of a residence is perceived as the </a:t>
            </a:r>
            <a:r>
              <a:rPr lang="en-US" sz="3200" dirty="0" smtClean="0"/>
              <a:t>“most critical” </a:t>
            </a:r>
            <a:r>
              <a:rPr lang="en-US" sz="3200" dirty="0"/>
              <a:t>problem by a large majority (55%), with all other categories of crime trailing far behind.  Ranking crime types, burglary of residence was followed by burglary of vehicle.  In third place was traffic issues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116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868" y="265175"/>
            <a:ext cx="6788990" cy="1426465"/>
          </a:xfrm>
        </p:spPr>
        <p:txBody>
          <a:bodyPr>
            <a:noAutofit/>
          </a:bodyPr>
          <a:lstStyle/>
          <a:p>
            <a:r>
              <a:rPr lang="en-US" dirty="0" smtClean="0"/>
              <a:t>Most Critical Neighborhood </a:t>
            </a:r>
            <a:br>
              <a:rPr lang="en-US" dirty="0" smtClean="0"/>
            </a:br>
            <a:r>
              <a:rPr lang="en-US" dirty="0" smtClean="0"/>
              <a:t>Safety Issue</a:t>
            </a:r>
            <a:endParaRPr lang="en-US" dirty="0"/>
          </a:p>
        </p:txBody>
      </p:sp>
      <p:pic>
        <p:nvPicPr>
          <p:cNvPr id="3074" name="Picture 2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55" y="1997352"/>
            <a:ext cx="8046225" cy="4422926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97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435608"/>
          </a:xfrm>
        </p:spPr>
        <p:txBody>
          <a:bodyPr>
            <a:noAutofit/>
          </a:bodyPr>
          <a:lstStyle/>
          <a:p>
            <a:r>
              <a:rPr lang="en-US" dirty="0" smtClean="0"/>
              <a:t>Ranking of Neighborhood Safety Issues by Severity</a:t>
            </a:r>
            <a:endParaRPr lang="en-US" dirty="0"/>
          </a:p>
        </p:txBody>
      </p:sp>
      <p:pic>
        <p:nvPicPr>
          <p:cNvPr id="5122" name="Picture 2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200" y="2127172"/>
            <a:ext cx="8258714" cy="3419625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36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959" y="316934"/>
            <a:ext cx="7470648" cy="1356417"/>
          </a:xfrm>
        </p:spPr>
        <p:txBody>
          <a:bodyPr>
            <a:noAutofit/>
          </a:bodyPr>
          <a:lstStyle/>
          <a:p>
            <a:r>
              <a:rPr lang="en-US" dirty="0" smtClean="0"/>
              <a:t>What can APD do to Make Your Neighborhood Safer?</a:t>
            </a:r>
            <a:endParaRPr lang="en-US" dirty="0"/>
          </a:p>
        </p:txBody>
      </p:sp>
      <p:pic>
        <p:nvPicPr>
          <p:cNvPr id="6146" name="Picture 2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59" y="2325344"/>
            <a:ext cx="8111587" cy="3301953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06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49056" cy="4828032"/>
          </a:xfrm>
        </p:spPr>
        <p:txBody>
          <a:bodyPr>
            <a:normAutofit/>
          </a:bodyPr>
          <a:lstStyle/>
          <a:p>
            <a:r>
              <a:rPr lang="en-US" dirty="0" smtClean="0"/>
              <a:t>Burglary is considered the most </a:t>
            </a:r>
            <a:br>
              <a:rPr lang="en-US" dirty="0" smtClean="0"/>
            </a:br>
            <a:r>
              <a:rPr lang="en-US" dirty="0" smtClean="0"/>
              <a:t>critical crime problem in Austin</a:t>
            </a:r>
          </a:p>
          <a:p>
            <a:r>
              <a:rPr lang="en-US" dirty="0" smtClean="0"/>
              <a:t>Austin’s burglary rate is typical, </a:t>
            </a:r>
            <a:br>
              <a:rPr lang="en-US" dirty="0" smtClean="0"/>
            </a:br>
            <a:r>
              <a:rPr lang="en-US" dirty="0" smtClean="0"/>
              <a:t>but getting worse – over the past decade, </a:t>
            </a:r>
            <a:br>
              <a:rPr lang="en-US" dirty="0" smtClean="0"/>
            </a:br>
            <a:r>
              <a:rPr lang="en-US" dirty="0" smtClean="0"/>
              <a:t>the residential burglary rate increased 33%</a:t>
            </a:r>
          </a:p>
          <a:p>
            <a:r>
              <a:rPr lang="en-US" dirty="0" smtClean="0"/>
              <a:t>During the same time, APD’s clearance rate for solved burglaries dropped in half, to 5%</a:t>
            </a:r>
          </a:p>
          <a:p>
            <a:r>
              <a:rPr lang="en-US" dirty="0" smtClean="0"/>
              <a:t>Burglary is an expensive crime – last year it cost the citizens of Austin over $14 million</a:t>
            </a:r>
          </a:p>
        </p:txBody>
      </p:sp>
    </p:spTree>
    <p:extLst>
      <p:ext uri="{BB962C8B-B14F-4D97-AF65-F5344CB8AC3E}">
        <p14:creationId xmlns:p14="http://schemas.microsoft.com/office/powerpoint/2010/main" val="23302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64" y="1581912"/>
            <a:ext cx="8494776" cy="4919472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3200" dirty="0" smtClean="0"/>
              <a:t>1. More resources for burglary investigation: </a:t>
            </a:r>
          </a:p>
          <a:p>
            <a:pPr marL="640080"/>
            <a:r>
              <a:rPr lang="en-US" dirty="0"/>
              <a:t>Crime</a:t>
            </a:r>
            <a:r>
              <a:rPr lang="en-US" dirty="0" smtClean="0"/>
              <a:t> scene forensics</a:t>
            </a:r>
          </a:p>
          <a:p>
            <a:pPr marL="914400" lvl="1"/>
            <a:r>
              <a:rPr lang="en-US" dirty="0" smtClean="0"/>
              <a:t> DNA capability</a:t>
            </a:r>
          </a:p>
          <a:p>
            <a:pPr marL="640080"/>
            <a:r>
              <a:rPr lang="en-US" dirty="0" smtClean="0"/>
              <a:t>Follow-up investigations</a:t>
            </a:r>
          </a:p>
          <a:p>
            <a:pPr marL="914400" lvl="1"/>
            <a:r>
              <a:rPr lang="en-US" dirty="0" smtClean="0"/>
              <a:t> Improve clearance rate</a:t>
            </a:r>
          </a:p>
          <a:p>
            <a:pPr marL="640080"/>
            <a:r>
              <a:rPr lang="en-US" dirty="0" smtClean="0"/>
              <a:t>Targeted operations on prolific offenders</a:t>
            </a:r>
          </a:p>
          <a:p>
            <a:pPr marL="914400" lvl="1"/>
            <a:r>
              <a:rPr lang="en-US" dirty="0" smtClean="0"/>
              <a:t>10% </a:t>
            </a:r>
            <a:r>
              <a:rPr lang="en-US" dirty="0"/>
              <a:t>of burglars commit </a:t>
            </a:r>
            <a:r>
              <a:rPr lang="en-US" dirty="0" smtClean="0"/>
              <a:t>50% of burglaries</a:t>
            </a:r>
            <a:endParaRPr lang="en-US" dirty="0"/>
          </a:p>
          <a:p>
            <a:pPr marL="36576" indent="0">
              <a:buNone/>
            </a:pPr>
            <a:r>
              <a:rPr lang="en-US" sz="3200" dirty="0" smtClean="0"/>
              <a:t>2. Intelligence-led policing model and </a:t>
            </a:r>
            <a:br>
              <a:rPr lang="en-US" sz="3200" dirty="0" smtClean="0"/>
            </a:br>
            <a:r>
              <a:rPr lang="en-US" sz="3200" dirty="0" smtClean="0"/>
              <a:t>    problem solving efforts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129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35824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Local neighborhood associations in </a:t>
            </a:r>
            <a:br>
              <a:rPr lang="en-US" dirty="0" smtClean="0"/>
            </a:br>
            <a:r>
              <a:rPr lang="en-US" dirty="0" smtClean="0"/>
              <a:t>Austin have expressed concerns about </a:t>
            </a:r>
            <a:br>
              <a:rPr lang="en-US" dirty="0" smtClean="0"/>
            </a:br>
            <a:r>
              <a:rPr lang="en-US" dirty="0" smtClean="0"/>
              <a:t>an increase in residential burglary</a:t>
            </a:r>
          </a:p>
          <a:p>
            <a:r>
              <a:rPr lang="en-US" dirty="0" smtClean="0"/>
              <a:t>While not “newsworthy,” burglaries </a:t>
            </a:r>
            <a:br>
              <a:rPr lang="en-US" dirty="0" smtClean="0"/>
            </a:br>
            <a:r>
              <a:rPr lang="en-US" dirty="0" smtClean="0"/>
              <a:t>are common and the average citizen </a:t>
            </a:r>
            <a:br>
              <a:rPr lang="en-US" dirty="0" smtClean="0"/>
            </a:br>
            <a:r>
              <a:rPr lang="en-US" dirty="0" smtClean="0"/>
              <a:t>is at risk of victimization</a:t>
            </a:r>
          </a:p>
          <a:p>
            <a:r>
              <a:rPr lang="en-US" dirty="0" smtClean="0"/>
              <a:t>Residential burglary is a serious crime, </a:t>
            </a:r>
            <a:br>
              <a:rPr lang="en-US" dirty="0" smtClean="0"/>
            </a:br>
            <a:r>
              <a:rPr lang="en-US" dirty="0" smtClean="0"/>
              <a:t>and victims can suffer from both </a:t>
            </a:r>
            <a:br>
              <a:rPr lang="en-US" dirty="0" smtClean="0"/>
            </a:br>
            <a:r>
              <a:rPr lang="en-US" dirty="0" smtClean="0"/>
              <a:t>financial loss and psychological harm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8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>
            <p:extLst>
              <p:ext uri="{D42A27DB-BD31-4B8C-83A1-F6EECF244321}">
                <p14:modId xmlns:p14="http://schemas.microsoft.com/office/powerpoint/2010/main" val="227024181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2209800" y="389569"/>
            <a:ext cx="4664075" cy="603567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3239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148501301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57201" y="249284"/>
            <a:ext cx="8229599" cy="63594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43400" y="4419600"/>
            <a:ext cx="3886200" cy="1077218"/>
          </a:xfrm>
          <a:prstGeom prst="rect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 70% Residential</a:t>
            </a:r>
          </a:p>
          <a:p>
            <a:r>
              <a:rPr lang="en-US" sz="3200" dirty="0" smtClean="0">
                <a:latin typeface="+mn-lt"/>
              </a:rPr>
              <a:t> 30% Nonresidential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940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449150"/>
              </p:ext>
            </p:extLst>
          </p:nvPr>
        </p:nvGraphicFramePr>
        <p:xfrm>
          <a:off x="245852" y="646981"/>
          <a:ext cx="8497020" cy="5098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308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348437"/>
              </p:ext>
            </p:extLst>
          </p:nvPr>
        </p:nvGraphicFramePr>
        <p:xfrm>
          <a:off x="258253" y="954297"/>
          <a:ext cx="8816736" cy="4949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7997" y="6116130"/>
            <a:ext cx="7752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*Based on APD data (26% population growth in Austin).</a:t>
            </a:r>
            <a:endParaRPr lang="en-US" dirty="0">
              <a:latin typeface="+mn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911291" y="1526762"/>
            <a:ext cx="1141082" cy="3342620"/>
            <a:chOff x="7288526" y="1295400"/>
            <a:chExt cx="1141082" cy="3342620"/>
          </a:xfrm>
        </p:grpSpPr>
        <p:sp>
          <p:nvSpPr>
            <p:cNvPr id="4" name="TextBox 3"/>
            <p:cNvSpPr txBox="1"/>
            <p:nvPr/>
          </p:nvSpPr>
          <p:spPr>
            <a:xfrm>
              <a:off x="7315200" y="1295400"/>
              <a:ext cx="1114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00FF00"/>
                  </a:solidFill>
                  <a:latin typeface="+mn-lt"/>
                </a:rPr>
                <a:t>+26%</a:t>
              </a:r>
              <a:endParaRPr lang="en-US" sz="2800" dirty="0">
                <a:solidFill>
                  <a:srgbClr val="00FF00"/>
                </a:solidFill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288526" y="2133600"/>
              <a:ext cx="1114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  <a:latin typeface="+mn-lt"/>
                </a:rPr>
                <a:t>+33%</a:t>
              </a:r>
              <a:endParaRPr lang="en-US" sz="2800" dirty="0">
                <a:solidFill>
                  <a:srgbClr val="FFFF00"/>
                </a:solidFill>
                <a:latin typeface="+mn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315200" y="4114800"/>
              <a:ext cx="10877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+mn-lt"/>
                </a:rPr>
                <a:t>+11%</a:t>
              </a:r>
              <a:endParaRPr lang="en-US" sz="2800" dirty="0">
                <a:solidFill>
                  <a:srgbClr val="FF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8886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103918"/>
              </p:ext>
            </p:extLst>
          </p:nvPr>
        </p:nvGraphicFramePr>
        <p:xfrm>
          <a:off x="254479" y="821938"/>
          <a:ext cx="8635041" cy="5341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6734430" y="1282948"/>
            <a:ext cx="1126479" cy="2209800"/>
            <a:chOff x="7039621" y="1676400"/>
            <a:chExt cx="1126479" cy="2209800"/>
          </a:xfrm>
        </p:grpSpPr>
        <p:sp>
          <p:nvSpPr>
            <p:cNvPr id="4" name="TextBox 3"/>
            <p:cNvSpPr txBox="1"/>
            <p:nvPr/>
          </p:nvSpPr>
          <p:spPr>
            <a:xfrm>
              <a:off x="7039621" y="2743200"/>
              <a:ext cx="8242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+mn-lt"/>
                </a:rPr>
                <a:t>-1%</a:t>
              </a:r>
              <a:endParaRPr lang="en-US" sz="28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051693" y="1676400"/>
              <a:ext cx="8242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00FF00"/>
                  </a:solidFill>
                  <a:latin typeface="+mn-lt"/>
                </a:rPr>
                <a:t>-4%</a:t>
              </a:r>
              <a:endParaRPr lang="en-US" sz="2800" dirty="0">
                <a:solidFill>
                  <a:srgbClr val="00FF00"/>
                </a:solidFill>
                <a:latin typeface="+mn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51693" y="3362980"/>
              <a:ext cx="82426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0099FF"/>
                  </a:solidFill>
                  <a:latin typeface="+mn-lt"/>
                </a:rPr>
                <a:t>-2%</a:t>
              </a:r>
              <a:endParaRPr lang="en-US" sz="2800" dirty="0">
                <a:solidFill>
                  <a:srgbClr val="0099FF"/>
                </a:solidFill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51692" y="2219980"/>
              <a:ext cx="1114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  <a:latin typeface="+mn-lt"/>
                </a:rPr>
                <a:t>+26%</a:t>
              </a:r>
              <a:endParaRPr lang="en-US" sz="2800" dirty="0">
                <a:solidFill>
                  <a:srgbClr val="FFFF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53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3476243"/>
              </p:ext>
            </p:extLst>
          </p:nvPr>
        </p:nvGraphicFramePr>
        <p:xfrm>
          <a:off x="318324" y="724395"/>
          <a:ext cx="8653148" cy="5066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036939" y="1534783"/>
            <a:ext cx="1126480" cy="2209800"/>
            <a:chOff x="7039621" y="1676400"/>
            <a:chExt cx="1126480" cy="2209800"/>
          </a:xfrm>
        </p:grpSpPr>
        <p:sp>
          <p:nvSpPr>
            <p:cNvPr id="3" name="TextBox 2"/>
            <p:cNvSpPr txBox="1"/>
            <p:nvPr/>
          </p:nvSpPr>
          <p:spPr>
            <a:xfrm>
              <a:off x="7039621" y="2743200"/>
              <a:ext cx="1114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0000"/>
                  </a:solidFill>
                  <a:latin typeface="+mn-lt"/>
                </a:rPr>
                <a:t>+86%</a:t>
              </a:r>
              <a:endParaRPr lang="en-US" sz="28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051693" y="1676400"/>
              <a:ext cx="9140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00FF00"/>
                  </a:solidFill>
                  <a:latin typeface="+mn-lt"/>
                </a:rPr>
                <a:t>+8%</a:t>
              </a:r>
              <a:endParaRPr lang="en-US" sz="2800" dirty="0">
                <a:solidFill>
                  <a:srgbClr val="00FF00"/>
                </a:solidFill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051693" y="3362980"/>
              <a:ext cx="1114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0099FF"/>
                  </a:solidFill>
                  <a:latin typeface="+mn-lt"/>
                </a:rPr>
                <a:t>+23%</a:t>
              </a:r>
              <a:endParaRPr lang="en-US" sz="2800" dirty="0">
                <a:solidFill>
                  <a:srgbClr val="0099FF"/>
                </a:solidFill>
                <a:latin typeface="+mn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51692" y="2219980"/>
              <a:ext cx="1114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rgbClr val="FFFF00"/>
                  </a:solidFill>
                  <a:latin typeface="+mn-lt"/>
                </a:rPr>
                <a:t>+48%</a:t>
              </a:r>
              <a:endParaRPr lang="en-US" sz="2800" dirty="0">
                <a:solidFill>
                  <a:srgbClr val="FFFF00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184934" y="6116130"/>
            <a:ext cx="6764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*Does not include indirect (+71%) or CJS costs.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307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288669"/>
              </p:ext>
            </p:extLst>
          </p:nvPr>
        </p:nvGraphicFramePr>
        <p:xfrm>
          <a:off x="240665" y="830199"/>
          <a:ext cx="8662670" cy="5197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478538" y="2435525"/>
            <a:ext cx="1314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+mn-lt"/>
              </a:rPr>
              <a:t>+102%</a:t>
            </a:r>
            <a:endParaRPr lang="en-US" sz="2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44550" y="4038600"/>
            <a:ext cx="46468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Total Loss $102,000,000</a:t>
            </a:r>
            <a:br>
              <a:rPr lang="en-US" sz="3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</a:b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        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• 72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% Residential</a:t>
            </a:r>
            <a:b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</a:b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      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  • 28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t>% Nonresidential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370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491</TotalTime>
  <Words>280</Words>
  <Application>Microsoft Office PowerPoint</Application>
  <PresentationFormat>On-screen Show (4:3)</PresentationFormat>
  <Paragraphs>56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Burglary in Austin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Citizen Led Austin Safety Partnership Safety Survey Results</vt:lpstr>
      <vt:lpstr>Most Critical Neighborhood  Safety Issue</vt:lpstr>
      <vt:lpstr>Ranking of Neighborhood Safety Issues by Severity</vt:lpstr>
      <vt:lpstr>What can APD do to Make Your Neighborhood Safer?</vt:lpstr>
      <vt:lpstr>Conclusions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Burglary in Austin</dc:title>
  <dc:creator>Kim Rossmo</dc:creator>
  <cp:lastModifiedBy>Kim Rossmo</cp:lastModifiedBy>
  <cp:revision>39</cp:revision>
  <cp:lastPrinted>2011-03-07T13:30:05Z</cp:lastPrinted>
  <dcterms:created xsi:type="dcterms:W3CDTF">2011-03-07T10:48:32Z</dcterms:created>
  <dcterms:modified xsi:type="dcterms:W3CDTF">2011-03-08T06:54:45Z</dcterms:modified>
</cp:coreProperties>
</file>